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07" r:id="rId2"/>
    <p:sldId id="844" r:id="rId3"/>
    <p:sldId id="819" r:id="rId4"/>
    <p:sldId id="843" r:id="rId5"/>
    <p:sldId id="820" r:id="rId6"/>
    <p:sldId id="837" r:id="rId7"/>
    <p:sldId id="838" r:id="rId8"/>
    <p:sldId id="839" r:id="rId9"/>
    <p:sldId id="840" r:id="rId10"/>
    <p:sldId id="841" r:id="rId11"/>
    <p:sldId id="808" r:id="rId12"/>
    <p:sldId id="8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C4AB-53C1-4888-A89E-6534FA901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F3A61-5EE5-A8AB-5233-9601BCEE7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C28F6-EE5C-BFFC-1143-62F35BD0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A1CA5-DF33-BA97-3711-E3B152769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DB6AC-325D-9241-CD8D-D1390F94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3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0032-05F5-6A9F-F8AB-FD491A0FD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2BDBE-C06F-E41B-D08D-AB8DA5402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3B12D-F0F6-11F2-B586-4A2B8D189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CDCA0-8958-102F-9505-701AF7423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2C272-5A1F-9E39-D545-0D7F4873F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4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C81B17-47B2-0F96-EE2B-449D1D394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652E7-ABA9-6C27-27D1-778E71CA2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5D96B-6A90-95B8-D964-4F540A20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C80E3-B7C9-DFD1-1F1F-CC094C2E7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63327-5CE7-44D1-97A8-1B66FF24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54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2B976-FCB2-B20E-1907-DE546D47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5D83-1058-512F-87FA-6175E4A0C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5D75F-5E4C-AE1C-2153-0C2A6D37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5C625-E78A-CEFF-DCDC-4794EB3D3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0DC61-AE4D-045B-119A-F0B0626A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4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14A5-3B9A-CD07-AD7F-66BB6074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FD780-138C-6234-5D17-5942F62087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4864BF-13B1-126C-8AAF-785CEB2D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18E33-2E52-68B6-B33D-128BF31D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5A595-4AA3-1569-E3CD-17167A75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0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349D1-E733-044C-07A2-8BE926D9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F120D-8D60-46D0-2704-1210A3111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6BADC-873B-7A95-A27E-BA339F4C4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7EB6D-6D1A-DCE2-B39B-659C974AA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F74FD-AD60-15CD-19E9-712876CAE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776BD-B761-9691-4F45-9F08B0F8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4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9CC1E-998E-1513-8B8D-2051D9810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C1B76-48D2-CED3-4F4A-353A75E1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A6DD3A-6B1A-D7E4-6231-32604B886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B205E1-D1F9-24A6-F7AE-C6F0FDF36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8F615-F835-C824-5E3B-A46AE9F9A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29E14-98CE-380F-C088-C9C1DD96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433B6F-B694-3206-83E5-24ED3A96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B99415-D00A-F36F-32E6-33E95D2B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17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D9431-CF0B-17E6-A992-7989BD73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9B44B-A4E4-92CC-8166-5372C68B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D6606-2FF1-4095-323F-6EBE5113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63F4F-56E1-0E3F-0DF3-C73429DA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95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1370C2-8932-5142-C789-28D374A52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EA44DE-A392-9068-FAD0-6AC479A7F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16D56-AA2D-1473-DED4-7430A0F5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1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44A8-158B-8EA2-D838-E87B357DA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55C8-AC0E-DA81-CF2A-251218B5C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9A02A-C0DF-6D38-6FBA-A29071F47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196DBC-F5BB-10E0-1B15-AAC35E8A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C73B4C-3BF8-E5EA-D377-26DBE5339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E28E2-891F-7B4E-0574-7E8CFC407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94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2DCCC-00F1-C40B-549C-469FA286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7BF158-8B2A-910E-A101-6770B9E46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AF60A-5882-1FA7-7E5F-F44C9C8BA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2B1C0-BE38-A8FE-F9D4-A236580FF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9AE42-AA3E-692F-65EB-E0591BC1F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A8D1E-CD22-44D3-8F80-7E8E5F2F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06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B6AEF6-99F0-1DC6-4994-2CBF62EE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64477-A8C6-F31A-DC35-9E089638A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35966-0613-3E03-87E6-28CE24F5C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AEE90-562B-4486-81E6-B015A7240C3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47070-EC1B-D575-66AF-21106587DA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79AD7-B2A9-D7BA-5B61-754027438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2DF84-FAE3-41ED-9401-98F83AB43A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0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yvisa.readthedocs.io/en/stable/introduction/getting.html" TargetMode="External"/><Relationship Id="rId2" Type="http://schemas.openxmlformats.org/officeDocument/2006/relationships/hyperlink" Target="https://www.keysight.com/us/en/support/key-35066/infiniivision-2000-x-series-oscilloscopes.html#drivers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4PpfmaSf5I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www.youtube.com/watch?v=YkmUGGwUhYo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hyperlink" Target="https://www.keysight.com/us/en/lib/software-detail/driver/infiniivision-xseries-oscilloscope-ivi-and-matlab-instrument-drivers-2019021.html" TargetMode="External"/><Relationship Id="rId4" Type="http://schemas.openxmlformats.org/officeDocument/2006/relationships/hyperlink" Target="https://www.keysight.com/us/en/lib/software-detail/driver/infiniivision-xseries-oscilloscope-labview-instrument-drivers-2862255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50E2-98F8-4592-FA47-A8BDAE2E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2-channel Oscilloscope + LabVIEW + Transducers can be used for multiple acoustic non-destructive evaluation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7D6BE-5EC5-FD32-DBF8-22ECB38ACEB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10671496" cy="4351338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Frequency Sweep</a:t>
                </a:r>
              </a:p>
              <a:p>
                <a:pPr lvl="1"/>
                <a:r>
                  <a:rPr lang="en-US" dirty="0"/>
                  <a:t>Sweep through a range of frequencies, record input (Ch1) and output (Ch2) waveforms</a:t>
                </a:r>
              </a:p>
              <a:p>
                <a:pPr lvl="2"/>
                <a:r>
                  <a:rPr lang="en-US" dirty="0"/>
                  <a:t>Example: sweep from 20 kHz to 100 kHz at 1 kHz increments using a 5 V sine wave </a:t>
                </a:r>
              </a:p>
              <a:p>
                <a:pPr lvl="2"/>
                <a:r>
                  <a:rPr lang="en-US" dirty="0"/>
                  <a:t>Amplitudes / phase shift can be extracted from input/output waveforms for frequency response </a:t>
                </a:r>
              </a:p>
              <a:p>
                <a:r>
                  <a:rPr lang="en-US" dirty="0"/>
                  <a:t>Pulse Generation</a:t>
                </a:r>
              </a:p>
              <a:p>
                <a:pPr lvl="1"/>
                <a:r>
                  <a:rPr lang="en-US" dirty="0"/>
                  <a:t>Send (Ch1) and receive (Ch2) pulses</a:t>
                </a:r>
              </a:p>
              <a:p>
                <a:pPr lvl="2"/>
                <a:r>
                  <a:rPr lang="en-US" dirty="0"/>
                  <a:t>Example: Send and receive 30 pulses at 5 V with a width of 1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s</a:t>
                </a:r>
              </a:p>
              <a:p>
                <a:pPr lvl="2"/>
                <a:r>
                  <a:rPr lang="en-US" dirty="0"/>
                  <a:t>Speed of sound measurements, acousto-ultrasonics</a:t>
                </a:r>
              </a:p>
              <a:p>
                <a:r>
                  <a:rPr lang="en-US" dirty="0"/>
                  <a:t>Acquisition</a:t>
                </a:r>
              </a:p>
              <a:p>
                <a:pPr lvl="1"/>
                <a:r>
                  <a:rPr lang="en-US" dirty="0"/>
                  <a:t>Short time (order of 100s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Acoustic emission monitoring</a:t>
                </a:r>
              </a:p>
              <a:p>
                <a:pPr lvl="2"/>
                <a:r>
                  <a:rPr lang="en-US" dirty="0"/>
                  <a:t>NOTE: Holdout time between hits is fast (&lt;&lt; 1 second), but unknown</a:t>
                </a:r>
              </a:p>
              <a:p>
                <a:pPr lvl="1"/>
                <a:r>
                  <a:rPr lang="en-US" dirty="0"/>
                  <a:t>Long time (order of 100s ms) </a:t>
                </a:r>
              </a:p>
              <a:p>
                <a:pPr lvl="2"/>
                <a:r>
                  <a:rPr lang="en-US" dirty="0"/>
                  <a:t>Modal analysis (hitting with modal hammer/artificial source for resonant frequencies)</a:t>
                </a:r>
              </a:p>
              <a:p>
                <a:pPr lvl="1"/>
                <a:r>
                  <a:rPr lang="en-US" dirty="0"/>
                  <a:t>NOTE:</a:t>
                </a:r>
              </a:p>
              <a:p>
                <a:pPr lvl="2"/>
                <a:r>
                  <a:rPr lang="en-US" dirty="0"/>
                  <a:t>A larger horizontal scale will have lower sampling rates, recording a longer waveform may not always be better depending on the frequencies you expect to measure</a:t>
                </a:r>
              </a:p>
              <a:p>
                <a:pPr lvl="2"/>
                <a:r>
                  <a:rPr lang="en-US" dirty="0"/>
                  <a:t>Lockout time after a trigger event &lt;&lt; 1 second, but not quantified/coded into the program</a:t>
                </a:r>
              </a:p>
              <a:p>
                <a:pPr marL="1371600" lvl="3" indent="0">
                  <a:buNone/>
                </a:pPr>
                <a:r>
                  <a:rPr lang="en-US" dirty="0"/>
                  <a:t> </a:t>
                </a:r>
              </a:p>
              <a:p>
                <a:pPr lvl="3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97D6BE-5EC5-FD32-DBF8-22ECB38ACE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10671496" cy="4351338"/>
              </a:xfrm>
              <a:blipFill>
                <a:blip r:embed="rId2"/>
                <a:stretch>
                  <a:fillRect l="-3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CF4A9D-B562-7A57-84D4-CE113786F4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88" b="54282"/>
          <a:stretch/>
        </p:blipFill>
        <p:spPr>
          <a:xfrm>
            <a:off x="-87228" y="3081673"/>
            <a:ext cx="925427" cy="5323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758A3-BC3C-6FCF-95AC-87A47FCFA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88" t="44363"/>
          <a:stretch/>
        </p:blipFill>
        <p:spPr>
          <a:xfrm>
            <a:off x="0" y="1910295"/>
            <a:ext cx="838199" cy="64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17E91-35FC-4F66-3836-AD9381CBB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Procedure: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0B91E-1F17-E7FB-90E9-A1119BB5B1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6. Text .txt file will be saved to directory with settings and data</a:t>
            </a:r>
          </a:p>
          <a:p>
            <a:pPr marL="0" indent="0">
              <a:buNone/>
            </a:pPr>
            <a:r>
              <a:rPr lang="en-US"/>
              <a:t>7. Waveform data is saved Ch1 and Ch2, 50000 sample points per waveform</a:t>
            </a:r>
          </a:p>
          <a:p>
            <a:pPr lvl="1"/>
            <a:r>
              <a:rPr lang="en-US"/>
              <a:t>Total number of data points: 50,000 * number of events</a:t>
            </a:r>
          </a:p>
          <a:p>
            <a:pPr marL="0" indent="0">
              <a:buNone/>
            </a:pPr>
            <a:r>
              <a:rPr lang="en-US"/>
              <a:t>8. Use python script, ‘load_example_outputs.py’ to load data </a:t>
            </a:r>
          </a:p>
          <a:p>
            <a:pPr lvl="1"/>
            <a:r>
              <a:rPr lang="en-US"/>
              <a:t>If run code directly (__main__ func), it will load in .txt files from example outputs for the 3 type of tests	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3D5E2-79AD-6FC7-989F-292EEB29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940" y="510698"/>
            <a:ext cx="3815024" cy="30475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BCCA4C-D864-60E5-3E3C-470EEE28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120" y="4145244"/>
            <a:ext cx="4723128" cy="23476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E9DED8-6381-B47D-2AE9-0F051231C686}"/>
              </a:ext>
            </a:extLst>
          </p:cNvPr>
          <p:cNvSpPr txBox="1"/>
          <p:nvPr/>
        </p:nvSpPr>
        <p:spPr>
          <a:xfrm>
            <a:off x="7282898" y="3059668"/>
            <a:ext cx="390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points stored in two long columns</a:t>
            </a:r>
          </a:p>
        </p:txBody>
      </p:sp>
    </p:spTree>
    <p:extLst>
      <p:ext uri="{BB962C8B-B14F-4D97-AF65-F5344CB8AC3E}">
        <p14:creationId xmlns:p14="http://schemas.microsoft.com/office/powerpoint/2010/main" val="317906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67E8-EA08-1BD7-13CD-D3876292F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/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62211-953E-5D67-78C9-F2AD75647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96662" cy="4351338"/>
          </a:xfrm>
        </p:spPr>
        <p:txBody>
          <a:bodyPr>
            <a:normAutofit fontScale="62500" lnSpcReduction="20000"/>
          </a:bodyPr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Find correct configuration for test and oscilloscope generally requires trial and error. But this can all be done MANUALLY using oscilloscope controls while operating in SINGLE mode and using the </a:t>
            </a:r>
            <a:r>
              <a:rPr lang="en-US" dirty="0" err="1"/>
              <a:t>WaveGen</a:t>
            </a:r>
            <a:r>
              <a:rPr lang="en-US" dirty="0"/>
              <a:t>. </a:t>
            </a:r>
          </a:p>
          <a:p>
            <a:r>
              <a:rPr lang="en-US" dirty="0"/>
              <a:t>If using an AMPLIFIER, be careful at start up: When the scope resets, it will default to a 1V sine wave which when amplified could be much larger in your circuit</a:t>
            </a:r>
          </a:p>
          <a:p>
            <a:r>
              <a:rPr lang="en-US" dirty="0"/>
              <a:t>CHANGE FILE NAME! Files will OVERWRITE if name is kept the same. DOES NOT APPEND!</a:t>
            </a:r>
          </a:p>
          <a:p>
            <a:r>
              <a:rPr lang="en-US" dirty="0"/>
              <a:t>Oscilloscope randomly crashes during pulse generation and frequency sweep; it is unclear why this occurs but probably due to rate at which events are occurring. </a:t>
            </a:r>
          </a:p>
          <a:p>
            <a:pPr lvl="1"/>
            <a:r>
              <a:rPr lang="en-US" dirty="0"/>
              <a:t>Pulse generation “rate” and frequency sweep “delay” can be increased</a:t>
            </a:r>
          </a:p>
          <a:p>
            <a:pPr lvl="1"/>
            <a:r>
              <a:rPr lang="en-US" dirty="0"/>
              <a:t>Recommendation is to go for shorter tests, and more data files; for instance, perform multiple frequency sweeps (100-200 kHz, 200-300 kHz, etc.) rather than 100-500 kHz.</a:t>
            </a:r>
          </a:p>
          <a:p>
            <a:pPr lvl="1"/>
            <a:r>
              <a:rPr lang="en-US" dirty="0"/>
              <a:t>AE monitoring for long term mechanical tests not recommended</a:t>
            </a:r>
          </a:p>
          <a:p>
            <a:r>
              <a:rPr lang="en-US" dirty="0"/>
              <a:t>Sampling rate depends on the length of acquisition</a:t>
            </a:r>
          </a:p>
          <a:p>
            <a:pPr lvl="1"/>
            <a:r>
              <a:rPr lang="en-US" dirty="0"/>
              <a:t>A larger horizontal scale will have lower sampling rates, so recording a longer waveform may not always be better depending on the frequencies you expect to measure, the sampling rate appears on the </a:t>
            </a:r>
            <a:r>
              <a:rPr lang="en-US" dirty="0" err="1"/>
              <a:t>oscillscope</a:t>
            </a:r>
            <a:endParaRPr lang="en-US" dirty="0"/>
          </a:p>
          <a:p>
            <a:r>
              <a:rPr lang="en-US" dirty="0"/>
              <a:t>Lockout time after a trigger event &lt;&lt; 1 second, but not quantified/coded into the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80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64AA-BD9B-4418-EF3D-2EB86B75F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File Addition – May 3, 2024</a:t>
            </a:r>
            <a:br>
              <a:rPr lang="en-US" dirty="0"/>
            </a:br>
            <a:r>
              <a:rPr lang="en-US" dirty="0"/>
              <a:t>‘</a:t>
            </a:r>
            <a:r>
              <a:rPr lang="en-US" dirty="0" err="1"/>
              <a:t>store_infiniivision_oscilloscope_data_as_binary</a:t>
            </a:r>
            <a:r>
              <a:rPr lang="en-US" dirty="0"/>
              <a:t>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4056-7605-3F0A-18B8-B33B02C47C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Modified ‘brute-force’ script from </a:t>
            </a:r>
            <a:r>
              <a:rPr lang="en-US" dirty="0">
                <a:hlinkClick r:id="rId2"/>
              </a:rPr>
              <a:t>InfiniiVision</a:t>
            </a:r>
            <a:r>
              <a:rPr lang="en-US" dirty="0"/>
              <a:t> page</a:t>
            </a:r>
          </a:p>
          <a:p>
            <a:r>
              <a:rPr lang="en-US" dirty="0"/>
              <a:t>IO Suite Libraries is needed on host computer.</a:t>
            </a:r>
          </a:p>
          <a:p>
            <a:r>
              <a:rPr lang="en-US" dirty="0" err="1"/>
              <a:t>PyVisa</a:t>
            </a:r>
            <a:r>
              <a:rPr lang="en-US" dirty="0"/>
              <a:t> library needed in </a:t>
            </a:r>
            <a:r>
              <a:rPr lang="en-US" dirty="0">
                <a:hlinkClick r:id="rId3"/>
              </a:rPr>
              <a:t>python</a:t>
            </a:r>
            <a:endParaRPr lang="en-US" dirty="0"/>
          </a:p>
          <a:p>
            <a:r>
              <a:rPr lang="en-US" dirty="0"/>
              <a:t>Additional Driver for VISA/USB? Might be okay with just IO Suite Libraries (Not sure yet)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BEA4B-86C6-86B8-0584-3FCA71D569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0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8E40E-A9DC-C706-2490-9E4C1371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Piezos hooked up to </a:t>
            </a:r>
            <a:r>
              <a:rPr lang="en-US" dirty="0" err="1"/>
              <a:t>WaveGen</a:t>
            </a:r>
            <a:r>
              <a:rPr lang="en-US" dirty="0"/>
              <a:t>, Ch1, and Ch2 of Keysight InfiniiVision 2000X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0FC91D-E068-D6D9-320E-42F7781E4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770" y="2060207"/>
            <a:ext cx="5819050" cy="4361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609B5-39B4-6E4A-26A8-7F57C4AD67C9}"/>
              </a:ext>
            </a:extLst>
          </p:cNvPr>
          <p:cNvSpPr txBox="1"/>
          <p:nvPr/>
        </p:nvSpPr>
        <p:spPr>
          <a:xfrm>
            <a:off x="0" y="314587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368902-D4D8-6F83-2F38-7D338847020F}"/>
              </a:ext>
            </a:extLst>
          </p:cNvPr>
          <p:cNvSpPr/>
          <p:nvPr/>
        </p:nvSpPr>
        <p:spPr>
          <a:xfrm>
            <a:off x="914400" y="2684585"/>
            <a:ext cx="2894202" cy="10149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Oscilloscope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D11B3-8DCA-1C6C-92BC-10140439099B}"/>
              </a:ext>
            </a:extLst>
          </p:cNvPr>
          <p:cNvSpPr txBox="1"/>
          <p:nvPr/>
        </p:nvSpPr>
        <p:spPr>
          <a:xfrm>
            <a:off x="382418" y="3699545"/>
            <a:ext cx="120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WAVE 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5A1978-8CCA-620A-DF15-AFB932EEBA36}"/>
              </a:ext>
            </a:extLst>
          </p:cNvPr>
          <p:cNvSpPr txBox="1"/>
          <p:nvPr/>
        </p:nvSpPr>
        <p:spPr>
          <a:xfrm>
            <a:off x="2422663" y="369954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9AECE6-A5C9-2287-D516-279038057B01}"/>
              </a:ext>
            </a:extLst>
          </p:cNvPr>
          <p:cNvSpPr txBox="1"/>
          <p:nvPr/>
        </p:nvSpPr>
        <p:spPr>
          <a:xfrm>
            <a:off x="3261657" y="3699545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E48C6C-B9AB-5213-049F-230B30892E61}"/>
              </a:ext>
            </a:extLst>
          </p:cNvPr>
          <p:cNvSpPr/>
          <p:nvPr/>
        </p:nvSpPr>
        <p:spPr>
          <a:xfrm>
            <a:off x="2414178" y="4728888"/>
            <a:ext cx="656097" cy="171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E8A65B-466F-09AE-24C8-6BB9518ECF22}"/>
              </a:ext>
            </a:extLst>
          </p:cNvPr>
          <p:cNvSpPr/>
          <p:nvPr/>
        </p:nvSpPr>
        <p:spPr>
          <a:xfrm rot="16200000">
            <a:off x="2372235" y="4319426"/>
            <a:ext cx="656097" cy="1717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CE45B4-0507-1D22-8226-E6760EEFF9BD}"/>
              </a:ext>
            </a:extLst>
          </p:cNvPr>
          <p:cNvSpPr/>
          <p:nvPr/>
        </p:nvSpPr>
        <p:spPr>
          <a:xfrm>
            <a:off x="1719551" y="5930007"/>
            <a:ext cx="694627" cy="56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Piezo 1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E749EB9-9C24-758A-DC71-B03C710F56E5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H="1">
            <a:off x="2414178" y="4814776"/>
            <a:ext cx="656097" cy="1396665"/>
          </a:xfrm>
          <a:prstGeom prst="bentConnector3">
            <a:avLst>
              <a:gd name="adj1" fmla="val -3484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F31348C-9A47-1CA1-6F62-986ACAE7D6C4}"/>
              </a:ext>
            </a:extLst>
          </p:cNvPr>
          <p:cNvSpPr/>
          <p:nvPr/>
        </p:nvSpPr>
        <p:spPr>
          <a:xfrm>
            <a:off x="3461288" y="5930007"/>
            <a:ext cx="694627" cy="5628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Piezo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5808BD1-C01B-E478-F853-72D8EDA6361E}"/>
              </a:ext>
            </a:extLst>
          </p:cNvPr>
          <p:cNvCxnSpPr>
            <a:cxnSpLocks/>
            <a:stCxn id="10" idx="0"/>
            <a:endCxn id="21" idx="3"/>
          </p:cNvCxnSpPr>
          <p:nvPr/>
        </p:nvCxnSpPr>
        <p:spPr>
          <a:xfrm rot="16200000" flipH="1">
            <a:off x="2589574" y="4645101"/>
            <a:ext cx="2511896" cy="620785"/>
          </a:xfrm>
          <a:prstGeom prst="bentConnector4">
            <a:avLst>
              <a:gd name="adj1" fmla="val 29974"/>
              <a:gd name="adj2" fmla="val 13682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AFFC09-3214-7936-73D2-541F844B6ACF}"/>
              </a:ext>
            </a:extLst>
          </p:cNvPr>
          <p:cNvCxnSpPr>
            <a:stCxn id="12" idx="3"/>
            <a:endCxn id="9" idx="0"/>
          </p:cNvCxnSpPr>
          <p:nvPr/>
        </p:nvCxnSpPr>
        <p:spPr>
          <a:xfrm flipH="1" flipV="1">
            <a:off x="2696136" y="3699545"/>
            <a:ext cx="4148" cy="37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A927438-3A5E-CEEF-EAD4-611A49256C40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rot="16200000" flipH="1">
            <a:off x="1142223" y="3542821"/>
            <a:ext cx="1115231" cy="1428678"/>
          </a:xfrm>
          <a:prstGeom prst="bentConnector4">
            <a:avLst>
              <a:gd name="adj1" fmla="val 133707"/>
              <a:gd name="adj2" fmla="val 7110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C24C07-F794-170A-9A48-9ACAAA2DADBA}"/>
              </a:ext>
            </a:extLst>
          </p:cNvPr>
          <p:cNvSpPr txBox="1"/>
          <p:nvPr/>
        </p:nvSpPr>
        <p:spPr>
          <a:xfrm>
            <a:off x="2124623" y="4845574"/>
            <a:ext cx="1178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way BNC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02B4C1-E678-DA27-0A84-7E375E34A421}"/>
              </a:ext>
            </a:extLst>
          </p:cNvPr>
          <p:cNvSpPr txBox="1"/>
          <p:nvPr/>
        </p:nvSpPr>
        <p:spPr>
          <a:xfrm>
            <a:off x="281055" y="4635883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BNC Cable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515B34E-8F84-6788-BF57-AB725D98C17A}"/>
              </a:ext>
            </a:extLst>
          </p:cNvPr>
          <p:cNvSpPr txBox="1"/>
          <p:nvPr/>
        </p:nvSpPr>
        <p:spPr>
          <a:xfrm>
            <a:off x="5550768" y="1690688"/>
            <a:ext cx="670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of oscilloscope has Device port which is connected to PC via USB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CD128A-AF8E-BF26-4550-193D367E4AC4}"/>
              </a:ext>
            </a:extLst>
          </p:cNvPr>
          <p:cNvSpPr/>
          <p:nvPr/>
        </p:nvSpPr>
        <p:spPr>
          <a:xfrm>
            <a:off x="470019" y="1948441"/>
            <a:ext cx="709301" cy="366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E25F2CFF-DD63-C6CC-97D4-FD4071BDAF42}"/>
              </a:ext>
            </a:extLst>
          </p:cNvPr>
          <p:cNvCxnSpPr>
            <a:cxnSpLocks/>
            <a:stCxn id="35" idx="3"/>
            <a:endCxn id="7" idx="0"/>
          </p:cNvCxnSpPr>
          <p:nvPr/>
        </p:nvCxnSpPr>
        <p:spPr>
          <a:xfrm>
            <a:off x="1179320" y="2131847"/>
            <a:ext cx="1182181" cy="55273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7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A545BC-3BD7-6042-7EC5-D9897509312F}"/>
              </a:ext>
            </a:extLst>
          </p:cNvPr>
          <p:cNvGrpSpPr/>
          <p:nvPr/>
        </p:nvGrpSpPr>
        <p:grpSpPr>
          <a:xfrm>
            <a:off x="493467" y="1764898"/>
            <a:ext cx="11205065" cy="4422535"/>
            <a:chOff x="181234" y="2197703"/>
            <a:chExt cx="11916038" cy="34191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C1773D-3534-AB50-688A-4DF2D7183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234" y="3052446"/>
              <a:ext cx="5828261" cy="256443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DDC694-2D46-F89F-6117-86D2A419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2505" y="3067017"/>
              <a:ext cx="5828261" cy="253529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FA183E-96B5-9604-0452-2CABF8500222}"/>
                </a:ext>
              </a:extLst>
            </p:cNvPr>
            <p:cNvSpPr txBox="1"/>
            <p:nvPr/>
          </p:nvSpPr>
          <p:spPr>
            <a:xfrm>
              <a:off x="1771443" y="2197703"/>
              <a:ext cx="2647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FREQUENCY SWEEP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7FC21B-C0F5-CC8B-90A0-5CF0C0A704E0}"/>
                </a:ext>
              </a:extLst>
            </p:cNvPr>
            <p:cNvSpPr txBox="1"/>
            <p:nvPr/>
          </p:nvSpPr>
          <p:spPr>
            <a:xfrm>
              <a:off x="8642877" y="2201875"/>
              <a:ext cx="2675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PULSE GENERATION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585917-0927-6D71-C7A1-4E3D6A79E4FB}"/>
                </a:ext>
              </a:extLst>
            </p:cNvPr>
            <p:cNvSpPr txBox="1"/>
            <p:nvPr/>
          </p:nvSpPr>
          <p:spPr>
            <a:xfrm>
              <a:off x="9980743" y="3139190"/>
              <a:ext cx="2073275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CH1 INPUT SIGNAL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6DBADF-8FBE-328F-5236-FA1CA7DBCEFD}"/>
                </a:ext>
              </a:extLst>
            </p:cNvPr>
            <p:cNvSpPr txBox="1"/>
            <p:nvPr/>
          </p:nvSpPr>
          <p:spPr>
            <a:xfrm>
              <a:off x="9673985" y="4420396"/>
              <a:ext cx="2423287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CH2 RECEIVED SIGNAL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02E1DB-12E7-C124-DDBF-BF8F55ACB123}"/>
                </a:ext>
              </a:extLst>
            </p:cNvPr>
            <p:cNvSpPr txBox="1"/>
            <p:nvPr/>
          </p:nvSpPr>
          <p:spPr>
            <a:xfrm>
              <a:off x="3945546" y="3135886"/>
              <a:ext cx="2129530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 CH1 INPUT SIGNAL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838534E-C9B3-1AC0-A61B-E47A7068FBD5}"/>
                </a:ext>
              </a:extLst>
            </p:cNvPr>
            <p:cNvSpPr txBox="1"/>
            <p:nvPr/>
          </p:nvSpPr>
          <p:spPr>
            <a:xfrm>
              <a:off x="3672713" y="4397330"/>
              <a:ext cx="2423287" cy="285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CH2 RECEIVED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00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6450A-E53B-A8A7-C159-03889D0A9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850062"/>
            <a:ext cx="5167185" cy="28548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07F2F-BFAE-3FF2-A9BC-DBAE8AFDB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394" y="2888816"/>
            <a:ext cx="5167185" cy="27773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DDBBA9-DFD3-4620-FBD8-35D836C8DDCF}"/>
              </a:ext>
            </a:extLst>
          </p:cNvPr>
          <p:cNvSpPr txBox="1"/>
          <p:nvPr/>
        </p:nvSpPr>
        <p:spPr>
          <a:xfrm>
            <a:off x="1988796" y="1764898"/>
            <a:ext cx="2772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ACOUSTIC EMISSION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0430DF-C140-4D8E-322C-342B1FFD77DA}"/>
              </a:ext>
            </a:extLst>
          </p:cNvPr>
          <p:cNvSpPr txBox="1"/>
          <p:nvPr/>
        </p:nvSpPr>
        <p:spPr>
          <a:xfrm>
            <a:off x="7758224" y="1764897"/>
            <a:ext cx="23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MODAL ANALYSIS</a:t>
            </a:r>
          </a:p>
        </p:txBody>
      </p:sp>
    </p:spTree>
    <p:extLst>
      <p:ext uri="{BB962C8B-B14F-4D97-AF65-F5344CB8AC3E}">
        <p14:creationId xmlns:p14="http://schemas.microsoft.com/office/powerpoint/2010/main" val="85927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A9EE-29ED-0EE8-10E0-CC68F853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Equipment, software, drivers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7639A-CCFC-95A1-431C-EDB581776E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Keysight InfiniiVision Oscilloscope</a:t>
            </a:r>
          </a:p>
          <a:p>
            <a:pPr lvl="1"/>
            <a:r>
              <a:rPr lang="en-US" dirty="0"/>
              <a:t>Programmed using 2000X model</a:t>
            </a:r>
          </a:p>
          <a:p>
            <a:pPr lvl="1"/>
            <a:r>
              <a:rPr lang="en-US" dirty="0"/>
              <a:t>Program should work for other InfiniiVision models (3000X, 4000X, etc.) but I have not verified this</a:t>
            </a:r>
          </a:p>
          <a:p>
            <a:r>
              <a:rPr lang="en-US" dirty="0"/>
              <a:t>Useful links for learning more</a:t>
            </a:r>
          </a:p>
          <a:p>
            <a:pPr lvl="1"/>
            <a:r>
              <a:rPr lang="en-US" dirty="0">
                <a:hlinkClick r:id="rId2"/>
              </a:rPr>
              <a:t>https://www.youtube.com/watch?v=YkmUGGwUhYo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https://www.youtube.com/watch?v=Q4PpfmaSf5I</a:t>
            </a:r>
            <a:endParaRPr lang="en-US" dirty="0"/>
          </a:p>
          <a:p>
            <a:pPr lvl="1"/>
            <a:r>
              <a:rPr lang="en-US" dirty="0"/>
              <a:t>https://knowledge.ni.com/KnowledgeArticleDetails?id=kA03q000000x3XpCAI&amp;l=en-US</a:t>
            </a:r>
          </a:p>
          <a:p>
            <a:r>
              <a:rPr lang="en-US" dirty="0"/>
              <a:t>Software needed:</a:t>
            </a:r>
          </a:p>
          <a:p>
            <a:pPr lvl="1"/>
            <a:r>
              <a:rPr lang="en-US" dirty="0"/>
              <a:t>LabVIEW 2017, base development</a:t>
            </a:r>
          </a:p>
          <a:p>
            <a:pPr lvl="1"/>
            <a:r>
              <a:rPr lang="en-US" dirty="0"/>
              <a:t>IO Libraries Suite</a:t>
            </a:r>
            <a:endParaRPr lang="en-US" dirty="0">
              <a:hlinkClick r:id="rId4"/>
            </a:endParaRPr>
          </a:p>
          <a:p>
            <a:pPr lvl="2"/>
            <a:r>
              <a:rPr lang="en-US" dirty="0">
                <a:hlinkClick r:id="rId4"/>
              </a:rPr>
              <a:t>https://www.keysight.com/us/en/lib/software-detail/computer-software/io-libraries-suite-downloads-2175637.html</a:t>
            </a:r>
          </a:p>
          <a:p>
            <a:pPr lvl="2"/>
            <a:r>
              <a:rPr lang="en-US" dirty="0"/>
              <a:t>This should allow you to connect oscilloscope to PC via Device port and IO Libraries Suite, VISA address is acquired from this panel</a:t>
            </a:r>
            <a:endParaRPr lang="en-US" dirty="0">
              <a:hlinkClick r:id="rId4"/>
            </a:endParaRPr>
          </a:p>
          <a:p>
            <a:pPr lvl="1"/>
            <a:r>
              <a:rPr lang="en-US" dirty="0"/>
              <a:t>Drivers specific to Keysight Oscilloscopes that let you program easily in LabVIEW</a:t>
            </a:r>
          </a:p>
          <a:p>
            <a:pPr lvl="2"/>
            <a:r>
              <a:rPr lang="en-US" dirty="0"/>
              <a:t>Driver 1</a:t>
            </a:r>
            <a:endParaRPr lang="en-US" dirty="0">
              <a:hlinkClick r:id="rId4"/>
            </a:endParaRPr>
          </a:p>
          <a:p>
            <a:pPr lvl="3"/>
            <a:r>
              <a:rPr lang="en-US" dirty="0">
                <a:hlinkClick r:id="rId5"/>
              </a:rPr>
              <a:t>https://www.keysight.com/us/en/lib/software-detail/driver/infiniivision-xseries-oscilloscope-ivi-and-matlab-instrument-drivers-2019021.html</a:t>
            </a:r>
            <a:endParaRPr lang="en-US" dirty="0"/>
          </a:p>
          <a:p>
            <a:pPr lvl="2"/>
            <a:r>
              <a:rPr lang="en-US" dirty="0"/>
              <a:t>Driver 2</a:t>
            </a:r>
            <a:endParaRPr lang="en-US" dirty="0">
              <a:hlinkClick r:id="rId4"/>
            </a:endParaRPr>
          </a:p>
          <a:p>
            <a:pPr lvl="3"/>
            <a:r>
              <a:rPr lang="en-US" dirty="0">
                <a:hlinkClick r:id="rId4"/>
              </a:rPr>
              <a:t>https://www.keysight.com/us/en/lib/software-detail/driver/infiniivision-xseries-oscilloscope-labview-instrument-drivers-2862255.html</a:t>
            </a:r>
            <a:endParaRPr lang="en-US" dirty="0"/>
          </a:p>
          <a:p>
            <a:r>
              <a:rPr lang="en-US" dirty="0"/>
              <a:t>Any transducers should work</a:t>
            </a:r>
          </a:p>
          <a:p>
            <a:pPr lvl="1"/>
            <a:r>
              <a:rPr lang="en-US" dirty="0"/>
              <a:t>https://www.steminc.com/PZT/en/piezo-disc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93DA5-4291-BCF5-AAC9-2DA07AFA5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0323" y="3180241"/>
            <a:ext cx="4723455" cy="3312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0DACE7-295D-4F70-4581-BB11452FF55F}"/>
              </a:ext>
            </a:extLst>
          </p:cNvPr>
          <p:cNvSpPr/>
          <p:nvPr/>
        </p:nvSpPr>
        <p:spPr>
          <a:xfrm>
            <a:off x="7439235" y="3904869"/>
            <a:ext cx="989045" cy="104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8B38EF29-CCD3-1FEE-1702-6E2A7DEF63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758013" y="2102766"/>
            <a:ext cx="5181600" cy="935689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04D44A-D45F-545F-D425-C4ABCEA6FDF0}"/>
              </a:ext>
            </a:extLst>
          </p:cNvPr>
          <p:cNvSpPr txBox="1"/>
          <p:nvPr/>
        </p:nvSpPr>
        <p:spPr>
          <a:xfrm>
            <a:off x="6825082" y="1733434"/>
            <a:ext cx="184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driver page:</a:t>
            </a:r>
          </a:p>
        </p:txBody>
      </p:sp>
    </p:spTree>
    <p:extLst>
      <p:ext uri="{BB962C8B-B14F-4D97-AF65-F5344CB8AC3E}">
        <p14:creationId xmlns:p14="http://schemas.microsoft.com/office/powerpoint/2010/main" val="1370870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55018-61F4-303A-685E-C4CEE848C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E0737-AB7D-3719-306E-BB2ED4779E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7299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1. With LabVIEW and drivers properly installed, open program</a:t>
            </a:r>
          </a:p>
          <a:p>
            <a:pPr marL="0" indent="0">
              <a:buNone/>
            </a:pPr>
            <a:r>
              <a:rPr lang="en-US" dirty="0"/>
              <a:t>2. Enter information into SETUP</a:t>
            </a:r>
          </a:p>
          <a:p>
            <a:pPr lvl="1"/>
            <a:r>
              <a:rPr lang="en-US" dirty="0"/>
              <a:t>Important that file name is changed after every test, otherwise will OVERWITE previously saved .txt files in the working directory with same name</a:t>
            </a:r>
          </a:p>
          <a:p>
            <a:pPr lvl="1"/>
            <a:r>
              <a:rPr lang="en-US" dirty="0"/>
              <a:t>Oscilloscope VISA Address must be changed to your oscilloscope from Keysight IO Suite / Connection Expert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DE55D-B76B-9A2B-6F00-590E67E0D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755" y="2955540"/>
            <a:ext cx="5569245" cy="353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ABCF3C-4B6D-BED1-6945-5041AF9DFCB4}"/>
              </a:ext>
            </a:extLst>
          </p:cNvPr>
          <p:cNvSpPr/>
          <p:nvPr/>
        </p:nvSpPr>
        <p:spPr>
          <a:xfrm>
            <a:off x="8622342" y="5057654"/>
            <a:ext cx="1956175" cy="227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48292-E1A9-0A72-24E3-49B2D39F1A8D}"/>
              </a:ext>
            </a:extLst>
          </p:cNvPr>
          <p:cNvSpPr txBox="1"/>
          <p:nvPr/>
        </p:nvSpPr>
        <p:spPr>
          <a:xfrm>
            <a:off x="8682292" y="5856569"/>
            <a:ext cx="25250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(will be green checkmark when plugged in)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A1D71-EC60-5125-1DA4-DDEC1498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24474"/>
            <a:ext cx="4495800" cy="25336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59C779-9EE4-7AC4-58D5-3E327352BC42}"/>
              </a:ext>
            </a:extLst>
          </p:cNvPr>
          <p:cNvSpPr/>
          <p:nvPr/>
        </p:nvSpPr>
        <p:spPr>
          <a:xfrm>
            <a:off x="6981915" y="1948441"/>
            <a:ext cx="4371886" cy="692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2A04F0-FE5D-21DB-34E1-556FA85EEB6F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9167858" y="2640563"/>
            <a:ext cx="432572" cy="24170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813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9916A-62C8-43E2-8887-A0F2DD6A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7101D-06B9-4E7B-0662-6504A7DA8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52774" cy="4303464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600" dirty="0"/>
              <a:t>3. Enter information into OSCILLOSCOPE CONFIGURATION</a:t>
            </a:r>
          </a:p>
          <a:p>
            <a:pPr lvl="1"/>
            <a:r>
              <a:rPr lang="en-US" sz="1600" dirty="0"/>
              <a:t>Trigger edge source: which channel waveform triggers an event</a:t>
            </a:r>
          </a:p>
          <a:p>
            <a:pPr lvl="1"/>
            <a:r>
              <a:rPr lang="en-US" sz="1600" dirty="0"/>
              <a:t>Trigger edge level: voltage threshold which triggers an acquisition for trigger edge source</a:t>
            </a:r>
          </a:p>
          <a:p>
            <a:pPr lvl="1"/>
            <a:r>
              <a:rPr lang="en-US" sz="1600" dirty="0"/>
              <a:t>Channel 1 / 2 Scale: depends on the amplitude of the waveform you expect to measure</a:t>
            </a:r>
          </a:p>
          <a:p>
            <a:pPr lvl="1"/>
            <a:r>
              <a:rPr lang="en-US" sz="1600" dirty="0"/>
              <a:t>Offset and attenuation generally don’t need to be changed</a:t>
            </a:r>
          </a:p>
          <a:p>
            <a:pPr lvl="1"/>
            <a:r>
              <a:rPr lang="en-US" sz="1600" dirty="0"/>
              <a:t>Horizontal scale: this determines the length of signal you will acquire</a:t>
            </a:r>
          </a:p>
          <a:p>
            <a:pPr lvl="1"/>
            <a:r>
              <a:rPr lang="en-US" sz="1600" dirty="0"/>
              <a:t>Acquisition start time: this determines pretrigger length (make sure to put a negative sign)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E1792E-B46D-486A-263E-1B5A87B58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26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3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D2D8C-6EB3-E100-57B6-E24A5F3B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3D163-833B-B1FC-B54C-12765482F0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4. If running Frequency Sweep or Pulse Generation test, enter parameters</a:t>
            </a:r>
          </a:p>
          <a:p>
            <a:pPr lvl="1"/>
            <a:r>
              <a:rPr lang="en-US" dirty="0"/>
              <a:t>Frequency Sweep:</a:t>
            </a:r>
          </a:p>
          <a:p>
            <a:pPr lvl="2"/>
            <a:r>
              <a:rPr lang="en-US" dirty="0"/>
              <a:t>Amplitude: amplitude of the Ch1 waveform, max is 5 V</a:t>
            </a:r>
          </a:p>
          <a:p>
            <a:pPr lvl="2"/>
            <a:r>
              <a:rPr lang="en-US" dirty="0"/>
              <a:t>Initial Frequency: Initial sine wave frequency</a:t>
            </a:r>
          </a:p>
          <a:p>
            <a:pPr lvl="2"/>
            <a:r>
              <a:rPr lang="en-US" dirty="0"/>
              <a:t>Stop Frequency: final sine wave frequency</a:t>
            </a:r>
          </a:p>
          <a:p>
            <a:pPr lvl="2"/>
            <a:r>
              <a:rPr lang="en-US" dirty="0"/>
              <a:t>Freq. Increments: Increment size from initial frequency until stop frequency </a:t>
            </a:r>
          </a:p>
          <a:p>
            <a:pPr lvl="2"/>
            <a:r>
              <a:rPr lang="en-US" dirty="0" err="1"/>
              <a:t>Acq</a:t>
            </a:r>
            <a:r>
              <a:rPr lang="en-US" dirty="0"/>
              <a:t>. Per Freq: How many waveforms acquired per frequency</a:t>
            </a:r>
          </a:p>
          <a:p>
            <a:pPr lvl="2"/>
            <a:r>
              <a:rPr lang="en-US" dirty="0"/>
              <a:t>Delay: time between each acquisition (too fast will crash oscilloscope, about 1 second appears okay)</a:t>
            </a:r>
          </a:p>
          <a:p>
            <a:pPr lvl="1"/>
            <a:r>
              <a:rPr lang="en-US" dirty="0"/>
              <a:t>Pulse Generation:</a:t>
            </a:r>
          </a:p>
          <a:p>
            <a:pPr lvl="2"/>
            <a:r>
              <a:rPr lang="en-US" dirty="0"/>
              <a:t>Pulse width: width of square pulse</a:t>
            </a:r>
          </a:p>
          <a:p>
            <a:pPr lvl="2"/>
            <a:r>
              <a:rPr lang="en-US" dirty="0"/>
              <a:t>Rate: again, too fast may crash oscilloscope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E0B0B-A87B-77BF-3DCC-FDD02350B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135" y="2439222"/>
            <a:ext cx="42005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33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5428-AF79-0A82-0EC4-A3521D1C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65DCE-AD40-CAE9-8BA4-CCC7D8C040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5. Once all parameters are entered, hit run program</a:t>
            </a:r>
          </a:p>
          <a:p>
            <a:pPr lvl="1"/>
            <a:r>
              <a:rPr lang="en-US" dirty="0"/>
              <a:t>Oscilloscope will REBOOT (you will probably hear a clicking sound), and configure itself to the entered parameters in OSCILILOSCOPE CONFIGURATION, but will not start test</a:t>
            </a:r>
          </a:p>
          <a:p>
            <a:pPr lvl="2"/>
            <a:r>
              <a:rPr lang="en-US" dirty="0"/>
              <a:t>Will begin LOG with entering configuration information and time</a:t>
            </a:r>
          </a:p>
          <a:p>
            <a:pPr lvl="1"/>
            <a:r>
              <a:rPr lang="en-US" dirty="0"/>
              <a:t>When ready, hit START button for selected test</a:t>
            </a:r>
          </a:p>
          <a:p>
            <a:pPr lvl="1"/>
            <a:r>
              <a:rPr lang="en-US" dirty="0"/>
              <a:t>Frequency Sweep and Pulse Generation will run to completion, when program completed it will output .txt file of acquired waveforms</a:t>
            </a:r>
          </a:p>
          <a:p>
            <a:pPr lvl="1"/>
            <a:r>
              <a:rPr lang="en-US" dirty="0"/>
              <a:t>If running Acquisition, end the test by pressing STOP button (don’t press stop sign at the top of the program window, will not save)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3A3078-9644-BF0B-5A96-438899F21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591" y="365125"/>
            <a:ext cx="6094859" cy="3294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05841D-1D40-FBE9-45C2-A19C7AD163DB}"/>
              </a:ext>
            </a:extLst>
          </p:cNvPr>
          <p:cNvSpPr/>
          <p:nvPr/>
        </p:nvSpPr>
        <p:spPr>
          <a:xfrm>
            <a:off x="6207852" y="674841"/>
            <a:ext cx="198910" cy="1536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0E8A35B-A945-B2D4-A3F4-CD076EC0863D}"/>
              </a:ext>
            </a:extLst>
          </p:cNvPr>
          <p:cNvSpPr/>
          <p:nvPr/>
        </p:nvSpPr>
        <p:spPr>
          <a:xfrm flipV="1">
            <a:off x="5411080" y="721323"/>
            <a:ext cx="652246" cy="107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056C66-D695-98CD-A0E9-5F7ADA39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139" y="4001548"/>
            <a:ext cx="3633389" cy="25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6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1242</Words>
  <Application>Microsoft Office PowerPoint</Application>
  <PresentationFormat>Widescreen</PresentationFormat>
  <Paragraphs>117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2-channel Oscilloscope + LabVIEW + Transducers can be used for multiple acoustic non-destructive evaluation techniques</vt:lpstr>
      <vt:lpstr>Piezos hooked up to WaveGen, Ch1, and Ch2 of Keysight InfiniiVision 2000X</vt:lpstr>
      <vt:lpstr>PowerPoint Presentation</vt:lpstr>
      <vt:lpstr>PowerPoint Presentation</vt:lpstr>
      <vt:lpstr>Equipment, software, drivers</vt:lpstr>
      <vt:lpstr>Procedure:</vt:lpstr>
      <vt:lpstr>Procedure:</vt:lpstr>
      <vt:lpstr>Procedure:</vt:lpstr>
      <vt:lpstr>Procedure:</vt:lpstr>
      <vt:lpstr>Procedure:</vt:lpstr>
      <vt:lpstr>Troubleshooting / Advice</vt:lpstr>
      <vt:lpstr>Python File Addition – May 3, 2024 ‘store_infiniivision_oscilloscope_data_as_binary’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Tulshibagwale</dc:creator>
  <cp:lastModifiedBy>Nick Tulshibagwale</cp:lastModifiedBy>
  <cp:revision>20</cp:revision>
  <dcterms:created xsi:type="dcterms:W3CDTF">2023-01-23T16:57:35Z</dcterms:created>
  <dcterms:modified xsi:type="dcterms:W3CDTF">2024-05-03T22:48:33Z</dcterms:modified>
</cp:coreProperties>
</file>